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pen Sans" panose="020B0606030504020204" pitchFamily="34" charset="0"/>
      <p:regular r:id="rId17"/>
      <p:bold r:id="rId18"/>
      <p:italic r:id="rId19"/>
      <p:boldItalic r:id="rId20"/>
    </p:embeddedFont>
    <p:embeddedFont>
      <p:font typeface="PT Sans Narrow" panose="020B0506020203020204" pitchFamily="3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140" d="100"/>
          <a:sy n="140" d="100"/>
        </p:scale>
        <p:origin x="84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5783496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5783496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6e68b07aa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6e68b07aa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62ad04f8d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62ad04f8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699bed6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699bed6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62ad04f8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62ad04f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62ad04f8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62ad04f8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06e68b07aa_4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06e68b07aa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6e68b07aa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6e68b07aa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6e68b07aa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6e68b07aa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6e68b07aa_4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6e68b07aa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62ad04f8d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62ad04f8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62ad04f8d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62ad04f8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JFK Courier Service Company</a:t>
            </a:r>
            <a:endParaRPr/>
          </a:p>
        </p:txBody>
      </p:sp>
      <p:sp>
        <p:nvSpPr>
          <p:cNvPr id="67" name="Google Shape;67;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GROUP 4</a:t>
            </a:r>
            <a:endParaRPr/>
          </a:p>
        </p:txBody>
      </p:sp>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CREATION</a:t>
            </a:r>
            <a:endParaRPr/>
          </a:p>
          <a:p>
            <a:pPr marL="0" lvl="0" indent="0" algn="l" rtl="0">
              <a:spcBef>
                <a:spcPts val="0"/>
              </a:spcBef>
              <a:spcAft>
                <a:spcPts val="0"/>
              </a:spcAft>
              <a:buNone/>
            </a:pPr>
            <a:endParaRPr/>
          </a:p>
        </p:txBody>
      </p:sp>
      <p:sp>
        <p:nvSpPr>
          <p:cNvPr id="139" name="Google Shape;139;p22"/>
          <p:cNvSpPr txBox="1">
            <a:spLocks noGrp="1"/>
          </p:cNvSpPr>
          <p:nvPr>
            <p:ph type="body" idx="1"/>
          </p:nvPr>
        </p:nvSpPr>
        <p:spPr>
          <a:xfrm>
            <a:off x="311700" y="1272575"/>
            <a:ext cx="4320000" cy="330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Inserted at least 10 rows for tables</a:t>
            </a:r>
            <a:endParaRPr/>
          </a:p>
          <a:p>
            <a:pPr marL="457200" lvl="0" indent="-342900" algn="l" rtl="0">
              <a:spcBef>
                <a:spcPts val="0"/>
              </a:spcBef>
              <a:spcAft>
                <a:spcPts val="0"/>
              </a:spcAft>
              <a:buSzPts val="1800"/>
              <a:buChar char="●"/>
            </a:pPr>
            <a:r>
              <a:rPr lang="en"/>
              <a:t>encapsulated SQL code into two files</a:t>
            </a:r>
            <a:endParaRPr/>
          </a:p>
        </p:txBody>
      </p:sp>
      <p:pic>
        <p:nvPicPr>
          <p:cNvPr id="140" name="Google Shape;140;p22"/>
          <p:cNvPicPr preferRelativeResize="0"/>
          <p:nvPr/>
        </p:nvPicPr>
        <p:blipFill>
          <a:blip r:embed="rId3">
            <a:alphaModFix/>
          </a:blip>
          <a:stretch>
            <a:fillRect/>
          </a:stretch>
        </p:blipFill>
        <p:spPr>
          <a:xfrm>
            <a:off x="4631700" y="728613"/>
            <a:ext cx="1930490" cy="3686276"/>
          </a:xfrm>
          <a:prstGeom prst="rect">
            <a:avLst/>
          </a:prstGeom>
          <a:noFill/>
          <a:ln>
            <a:noFill/>
          </a:ln>
        </p:spPr>
      </p:pic>
      <p:pic>
        <p:nvPicPr>
          <p:cNvPr id="141" name="Google Shape;141;p22"/>
          <p:cNvPicPr preferRelativeResize="0"/>
          <p:nvPr/>
        </p:nvPicPr>
        <p:blipFill>
          <a:blip r:embed="rId4">
            <a:alphaModFix/>
          </a:blip>
          <a:stretch>
            <a:fillRect/>
          </a:stretch>
        </p:blipFill>
        <p:spPr>
          <a:xfrm>
            <a:off x="6748615" y="728625"/>
            <a:ext cx="1909345" cy="3686274"/>
          </a:xfrm>
          <a:prstGeom prst="rect">
            <a:avLst/>
          </a:prstGeom>
          <a:noFill/>
          <a:ln>
            <a:noFill/>
          </a:ln>
        </p:spPr>
      </p:pic>
      <p:sp>
        <p:nvSpPr>
          <p:cNvPr id="142" name="Google Shape;14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VIDEO</a:t>
            </a:r>
            <a:endParaRPr/>
          </a:p>
        </p:txBody>
      </p:sp>
      <p:sp>
        <p:nvSpPr>
          <p:cNvPr id="148" name="Google Shape;148;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9" name="Google Shape;14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 name="屏幕录制2021-12-09 16.05.28" descr="屏幕录制2021-12-09 16.05.28">
            <a:hlinkClick r:id="" action="ppaction://media"/>
            <a:extLst>
              <a:ext uri="{FF2B5EF4-FFF2-40B4-BE49-F238E27FC236}">
                <a16:creationId xmlns:a16="http://schemas.microsoft.com/office/drawing/2014/main" id="{AAE9416D-F345-6D47-8A21-BB48ACBDF7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7928" y="1039367"/>
            <a:ext cx="6619296" cy="3756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REPORTS SUMMARIES/EXAMPLES</a:t>
            </a:r>
            <a:endParaRPr/>
          </a:p>
        </p:txBody>
      </p:sp>
      <p:sp>
        <p:nvSpPr>
          <p:cNvPr id="156" name="Google Shape;156;p24"/>
          <p:cNvSpPr txBox="1">
            <a:spLocks noGrp="1"/>
          </p:cNvSpPr>
          <p:nvPr>
            <p:ph type="body" idx="1"/>
          </p:nvPr>
        </p:nvSpPr>
        <p:spPr>
          <a:xfrm>
            <a:off x="311700" y="1037725"/>
            <a:ext cx="4260300" cy="3801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 sz="1100" u="sng"/>
              <a:t>Description: </a:t>
            </a:r>
            <a:endParaRPr sz="1100" u="sng"/>
          </a:p>
          <a:p>
            <a:pPr marL="0" lvl="0" indent="0" algn="l" rtl="0">
              <a:lnSpc>
                <a:spcPct val="105000"/>
              </a:lnSpc>
              <a:spcBef>
                <a:spcPts val="1200"/>
              </a:spcBef>
              <a:spcAft>
                <a:spcPts val="0"/>
              </a:spcAft>
              <a:buSzPts val="770"/>
              <a:buNone/>
            </a:pPr>
            <a:r>
              <a:rPr lang="en" sz="1100"/>
              <a:t>JFK company needs to send message to these who register their official account. Also, they need to find out the client that JFK had not send message and edit messages for these users as the following format by using CLIENT_ID, CODE, CABINET ADDRESS, CABINET ID, ROOM ID.</a:t>
            </a: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endParaRPr sz="1100" u="sng"/>
          </a:p>
          <a:p>
            <a:pPr marL="0" lvl="0" indent="0" algn="l" rtl="0">
              <a:lnSpc>
                <a:spcPct val="105000"/>
              </a:lnSpc>
              <a:spcBef>
                <a:spcPts val="1200"/>
              </a:spcBef>
              <a:spcAft>
                <a:spcPts val="0"/>
              </a:spcAft>
              <a:buSzPts val="770"/>
              <a:buNone/>
            </a:pPr>
            <a:r>
              <a:rPr lang="en" sz="1100" u="sng"/>
              <a:t>Conclusion: </a:t>
            </a:r>
            <a:endParaRPr sz="1100" u="sng"/>
          </a:p>
          <a:p>
            <a:pPr marL="0" lvl="0" indent="0" algn="l" rtl="0">
              <a:lnSpc>
                <a:spcPct val="90000"/>
              </a:lnSpc>
              <a:spcBef>
                <a:spcPts val="1200"/>
              </a:spcBef>
              <a:spcAft>
                <a:spcPts val="1200"/>
              </a:spcAft>
              <a:buSzPts val="770"/>
              <a:buNone/>
            </a:pPr>
            <a:r>
              <a:rPr lang="en" sz="1100"/>
              <a:t>Clients will receive a message of where their packages have been delivered.</a:t>
            </a:r>
            <a:endParaRPr sz="1100"/>
          </a:p>
        </p:txBody>
      </p:sp>
      <p:sp>
        <p:nvSpPr>
          <p:cNvPr id="157" name="Google Shape;157;p24"/>
          <p:cNvSpPr txBox="1">
            <a:spLocks noGrp="1"/>
          </p:cNvSpPr>
          <p:nvPr>
            <p:ph type="body" idx="1"/>
          </p:nvPr>
        </p:nvSpPr>
        <p:spPr>
          <a:xfrm>
            <a:off x="5246900" y="1000025"/>
            <a:ext cx="4260300" cy="3305700"/>
          </a:xfrm>
          <a:prstGeom prst="rect">
            <a:avLst/>
          </a:prstGeom>
        </p:spPr>
        <p:txBody>
          <a:bodyPr spcFirstLastPara="1" wrap="square" lIns="91425" tIns="91425" rIns="91425" bIns="91425" anchor="t" anchorCtr="0">
            <a:normAutofit fontScale="25000" lnSpcReduction="20000"/>
          </a:bodyPr>
          <a:lstStyle/>
          <a:p>
            <a:pPr marL="0" lvl="0" indent="0" algn="l" rtl="0">
              <a:lnSpc>
                <a:spcPct val="100000"/>
              </a:lnSpc>
              <a:spcBef>
                <a:spcPts val="0"/>
              </a:spcBef>
              <a:spcAft>
                <a:spcPts val="0"/>
              </a:spcAft>
              <a:buNone/>
            </a:pPr>
            <a:r>
              <a:rPr lang="en" sz="3400" u="sng"/>
              <a:t>SQL Statement Code:</a:t>
            </a:r>
            <a:endParaRPr sz="3400" u="sng"/>
          </a:p>
          <a:p>
            <a:pPr marL="0" lvl="0" indent="0" algn="l" rtl="0">
              <a:lnSpc>
                <a:spcPct val="100000"/>
              </a:lnSpc>
              <a:spcBef>
                <a:spcPts val="1200"/>
              </a:spcBef>
              <a:spcAft>
                <a:spcPts val="0"/>
              </a:spcAft>
              <a:buNone/>
            </a:pPr>
            <a:r>
              <a:rPr lang="en" sz="3400"/>
              <a:t>select cl.client_id AS "Client Id"</a:t>
            </a:r>
            <a:endParaRPr sz="3400"/>
          </a:p>
          <a:p>
            <a:pPr marL="0" lvl="0" indent="0" algn="l" rtl="0">
              <a:lnSpc>
                <a:spcPct val="100000"/>
              </a:lnSpc>
              <a:spcBef>
                <a:spcPts val="1200"/>
              </a:spcBef>
              <a:spcAft>
                <a:spcPts val="0"/>
              </a:spcAft>
              <a:buNone/>
            </a:pPr>
            <a:r>
              <a:rPr lang="en" sz="3400"/>
              <a:t>，'Dear user '|| cl.client_id || ', you have a package at ' || cb.address ||</a:t>
            </a:r>
            <a:endParaRPr sz="3400"/>
          </a:p>
          <a:p>
            <a:pPr marL="0" lvl="0" indent="0" algn="l" rtl="0">
              <a:lnSpc>
                <a:spcPct val="100000"/>
              </a:lnSpc>
              <a:spcBef>
                <a:spcPts val="1200"/>
              </a:spcBef>
              <a:spcAft>
                <a:spcPts val="0"/>
              </a:spcAft>
              <a:buNone/>
            </a:pPr>
            <a:r>
              <a:rPr lang="en" sz="3400"/>
              <a:t>'. Your cabinet is ' || cb.cabinet_id || ', your room is ' || rm.room_id ||</a:t>
            </a:r>
            <a:endParaRPr sz="3400"/>
          </a:p>
          <a:p>
            <a:pPr marL="0" lvl="0" indent="0" algn="l" rtl="0">
              <a:lnSpc>
                <a:spcPct val="100000"/>
              </a:lnSpc>
              <a:spcBef>
                <a:spcPts val="1200"/>
              </a:spcBef>
              <a:spcAft>
                <a:spcPts val="0"/>
              </a:spcAft>
              <a:buNone/>
            </a:pPr>
            <a:r>
              <a:rPr lang="en" sz="3400"/>
              <a:t>' and your code is ' || rm_usg.code || '.' AS "Message"</a:t>
            </a:r>
            <a:endParaRPr sz="3400"/>
          </a:p>
          <a:p>
            <a:pPr marL="0" lvl="0" indent="0" algn="l" rtl="0">
              <a:lnSpc>
                <a:spcPct val="100000"/>
              </a:lnSpc>
              <a:spcBef>
                <a:spcPts val="1200"/>
              </a:spcBef>
              <a:spcAft>
                <a:spcPts val="0"/>
              </a:spcAft>
              <a:buNone/>
            </a:pPr>
            <a:r>
              <a:rPr lang="en" sz="3400"/>
              <a:t>from JFK_REGISTER_CLIENT reg JOIN JFK_CLIENT cl</a:t>
            </a:r>
            <a:endParaRPr sz="3400"/>
          </a:p>
          <a:p>
            <a:pPr marL="0" lvl="0" indent="0" algn="l" rtl="0">
              <a:lnSpc>
                <a:spcPct val="100000"/>
              </a:lnSpc>
              <a:spcBef>
                <a:spcPts val="1200"/>
              </a:spcBef>
              <a:spcAft>
                <a:spcPts val="0"/>
              </a:spcAft>
              <a:buNone/>
            </a:pPr>
            <a:r>
              <a:rPr lang="en" sz="3400"/>
              <a:t>ON reg.register_client_id = cl.client_id</a:t>
            </a:r>
            <a:endParaRPr sz="3400"/>
          </a:p>
          <a:p>
            <a:pPr marL="0" lvl="0" indent="0" algn="l" rtl="0">
              <a:lnSpc>
                <a:spcPct val="100000"/>
              </a:lnSpc>
              <a:spcBef>
                <a:spcPts val="1200"/>
              </a:spcBef>
              <a:spcAft>
                <a:spcPts val="0"/>
              </a:spcAft>
              <a:buNone/>
            </a:pPr>
            <a:r>
              <a:rPr lang="en" sz="3400"/>
              <a:t>JOIN JFK_ROOM_USAGE rm_usg</a:t>
            </a:r>
            <a:endParaRPr sz="3400"/>
          </a:p>
          <a:p>
            <a:pPr marL="0" lvl="0" indent="0" algn="l" rtl="0">
              <a:lnSpc>
                <a:spcPct val="100000"/>
              </a:lnSpc>
              <a:spcBef>
                <a:spcPts val="1200"/>
              </a:spcBef>
              <a:spcAft>
                <a:spcPts val="0"/>
              </a:spcAft>
              <a:buNone/>
            </a:pPr>
            <a:r>
              <a:rPr lang="en" sz="3400"/>
              <a:t>ON cl.client_id = rm_usg.client_id</a:t>
            </a:r>
            <a:endParaRPr sz="3400"/>
          </a:p>
          <a:p>
            <a:pPr marL="0" lvl="0" indent="0" algn="l" rtl="0">
              <a:lnSpc>
                <a:spcPct val="100000"/>
              </a:lnSpc>
              <a:spcBef>
                <a:spcPts val="1200"/>
              </a:spcBef>
              <a:spcAft>
                <a:spcPts val="0"/>
              </a:spcAft>
              <a:buNone/>
            </a:pPr>
            <a:r>
              <a:rPr lang="en" sz="3400"/>
              <a:t>JOIN JFK_ROOMS rm</a:t>
            </a:r>
            <a:endParaRPr sz="3400"/>
          </a:p>
          <a:p>
            <a:pPr marL="0" lvl="0" indent="0" algn="l" rtl="0">
              <a:lnSpc>
                <a:spcPct val="100000"/>
              </a:lnSpc>
              <a:spcBef>
                <a:spcPts val="1200"/>
              </a:spcBef>
              <a:spcAft>
                <a:spcPts val="0"/>
              </a:spcAft>
              <a:buNone/>
            </a:pPr>
            <a:r>
              <a:rPr lang="en" sz="3400"/>
              <a:t>ON rm_usg.room_id = rm.room_id</a:t>
            </a:r>
            <a:endParaRPr sz="3400"/>
          </a:p>
          <a:p>
            <a:pPr marL="0" lvl="0" indent="0" algn="l" rtl="0">
              <a:lnSpc>
                <a:spcPct val="100000"/>
              </a:lnSpc>
              <a:spcBef>
                <a:spcPts val="1200"/>
              </a:spcBef>
              <a:spcAft>
                <a:spcPts val="0"/>
              </a:spcAft>
              <a:buNone/>
            </a:pPr>
            <a:r>
              <a:rPr lang="en" sz="3400"/>
              <a:t>JOIN JFK_CABINET cb</a:t>
            </a:r>
            <a:endParaRPr sz="3400"/>
          </a:p>
          <a:p>
            <a:pPr marL="0" lvl="0" indent="0" algn="l" rtl="0">
              <a:lnSpc>
                <a:spcPct val="100000"/>
              </a:lnSpc>
              <a:spcBef>
                <a:spcPts val="1200"/>
              </a:spcBef>
              <a:spcAft>
                <a:spcPts val="0"/>
              </a:spcAft>
              <a:buNone/>
            </a:pPr>
            <a:r>
              <a:rPr lang="en" sz="3400"/>
              <a:t>ON rm.cabinet_id = cb.cabinet_id</a:t>
            </a:r>
            <a:endParaRPr sz="3400"/>
          </a:p>
          <a:p>
            <a:pPr marL="0" lvl="0" indent="0" algn="l" rtl="0">
              <a:lnSpc>
                <a:spcPct val="100000"/>
              </a:lnSpc>
              <a:spcBef>
                <a:spcPts val="1200"/>
              </a:spcBef>
              <a:spcAft>
                <a:spcPts val="0"/>
              </a:spcAft>
              <a:buNone/>
            </a:pPr>
            <a:r>
              <a:rPr lang="en" sz="3400"/>
              <a:t>where reg.r_notification = 0</a:t>
            </a:r>
            <a:endParaRPr sz="3400"/>
          </a:p>
          <a:p>
            <a:pPr marL="0" lvl="0" indent="0" algn="l" rtl="0">
              <a:lnSpc>
                <a:spcPct val="100000"/>
              </a:lnSpc>
              <a:spcBef>
                <a:spcPts val="1200"/>
              </a:spcBef>
              <a:spcAft>
                <a:spcPts val="0"/>
              </a:spcAft>
              <a:buNone/>
            </a:pPr>
            <a:r>
              <a:rPr lang="en" sz="3400"/>
              <a:t>ORDER BY cl.client_id</a:t>
            </a:r>
            <a:endParaRPr sz="3400"/>
          </a:p>
          <a:p>
            <a:pPr marL="0" lvl="0" indent="0" algn="l" rtl="0">
              <a:spcBef>
                <a:spcPts val="1200"/>
              </a:spcBef>
              <a:spcAft>
                <a:spcPts val="0"/>
              </a:spcAft>
              <a:buNone/>
            </a:pPr>
            <a:endParaRPr sz="3400"/>
          </a:p>
          <a:p>
            <a:pPr marL="0" lvl="0" indent="0" algn="l" rtl="0">
              <a:spcBef>
                <a:spcPts val="1200"/>
              </a:spcBef>
              <a:spcAft>
                <a:spcPts val="1200"/>
              </a:spcAft>
              <a:buNone/>
            </a:pPr>
            <a:endParaRPr sz="3400"/>
          </a:p>
        </p:txBody>
      </p:sp>
      <p:pic>
        <p:nvPicPr>
          <p:cNvPr id="158" name="Google Shape;158;p24"/>
          <p:cNvPicPr preferRelativeResize="0"/>
          <p:nvPr/>
        </p:nvPicPr>
        <p:blipFill>
          <a:blip r:embed="rId3">
            <a:alphaModFix/>
          </a:blip>
          <a:stretch>
            <a:fillRect/>
          </a:stretch>
        </p:blipFill>
        <p:spPr>
          <a:xfrm>
            <a:off x="311700" y="2362950"/>
            <a:ext cx="4555274" cy="1405000"/>
          </a:xfrm>
          <a:prstGeom prst="rect">
            <a:avLst/>
          </a:prstGeom>
          <a:noFill/>
          <a:ln>
            <a:noFill/>
          </a:ln>
        </p:spPr>
      </p:pic>
      <p:sp>
        <p:nvSpPr>
          <p:cNvPr id="159" name="Google Shape;15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REPORTS SUMMARIES/EXAMPLES</a:t>
            </a:r>
            <a:endParaRPr/>
          </a:p>
        </p:txBody>
      </p:sp>
      <p:sp>
        <p:nvSpPr>
          <p:cNvPr id="165" name="Google Shape;165;p25"/>
          <p:cNvSpPr txBox="1">
            <a:spLocks noGrp="1"/>
          </p:cNvSpPr>
          <p:nvPr>
            <p:ph type="body" idx="1"/>
          </p:nvPr>
        </p:nvSpPr>
        <p:spPr>
          <a:xfrm>
            <a:off x="311700" y="1266325"/>
            <a:ext cx="4260300" cy="3801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770"/>
              <a:buNone/>
            </a:pPr>
            <a:r>
              <a:rPr lang="en" sz="1100" u="sng"/>
              <a:t>Description: </a:t>
            </a:r>
            <a:endParaRPr sz="1100" u="sng"/>
          </a:p>
          <a:p>
            <a:pPr marL="0" lvl="0" indent="0" algn="l" rtl="0">
              <a:lnSpc>
                <a:spcPct val="105000"/>
              </a:lnSpc>
              <a:spcBef>
                <a:spcPts val="1200"/>
              </a:spcBef>
              <a:spcAft>
                <a:spcPts val="0"/>
              </a:spcAft>
              <a:buSzPts val="770"/>
              <a:buNone/>
            </a:pPr>
            <a:r>
              <a:rPr lang="en" sz="1100"/>
              <a:t>JFK company want to know if there is relationship between cabinet address and used time for the rooms at certain address. They want to find out the total used time for rooms in each cabinet address and conclude that which address is most popular and which address second most popular and etc.</a:t>
            </a: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endParaRPr sz="1100"/>
          </a:p>
          <a:p>
            <a:pPr marL="0" lvl="0" indent="0" algn="l" rtl="0">
              <a:lnSpc>
                <a:spcPct val="105000"/>
              </a:lnSpc>
              <a:spcBef>
                <a:spcPts val="1200"/>
              </a:spcBef>
              <a:spcAft>
                <a:spcPts val="0"/>
              </a:spcAft>
              <a:buSzPts val="770"/>
              <a:buNone/>
            </a:pPr>
            <a:r>
              <a:rPr lang="en" sz="1100" u="sng"/>
              <a:t>Conclusion: </a:t>
            </a:r>
            <a:endParaRPr sz="1100" u="sng"/>
          </a:p>
          <a:p>
            <a:pPr marL="0" lvl="0" indent="0" algn="l" rtl="0">
              <a:lnSpc>
                <a:spcPct val="90000"/>
              </a:lnSpc>
              <a:spcBef>
                <a:spcPts val="1200"/>
              </a:spcBef>
              <a:spcAft>
                <a:spcPts val="0"/>
              </a:spcAft>
              <a:buSzPts val="770"/>
              <a:buNone/>
            </a:pPr>
            <a:r>
              <a:rPr lang="en" sz="1100"/>
              <a:t>Popularity of cabinets in different address:</a:t>
            </a:r>
            <a:endParaRPr sz="1100"/>
          </a:p>
          <a:p>
            <a:pPr marL="0" lvl="0" indent="0" algn="l" rtl="0">
              <a:lnSpc>
                <a:spcPct val="90000"/>
              </a:lnSpc>
              <a:spcBef>
                <a:spcPts val="1200"/>
              </a:spcBef>
              <a:spcAft>
                <a:spcPts val="1200"/>
              </a:spcAft>
              <a:buSzPts val="770"/>
              <a:buNone/>
            </a:pPr>
            <a:r>
              <a:rPr lang="en" sz="1100"/>
              <a:t>1621 Gargon! Blvd &gt; 1667 2010 St &gt; 1668 Chong Tao &gt; 1619 Footloose Rd &gt; 1618 Footloose St</a:t>
            </a:r>
            <a:endParaRPr sz="1100"/>
          </a:p>
        </p:txBody>
      </p:sp>
      <p:sp>
        <p:nvSpPr>
          <p:cNvPr id="166" name="Google Shape;166;p25"/>
          <p:cNvSpPr txBox="1">
            <a:spLocks noGrp="1"/>
          </p:cNvSpPr>
          <p:nvPr>
            <p:ph type="body" idx="1"/>
          </p:nvPr>
        </p:nvSpPr>
        <p:spPr>
          <a:xfrm>
            <a:off x="4572000" y="1266325"/>
            <a:ext cx="4260300" cy="3305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3400" u="sng"/>
              <a:t>SQL Statement Code:</a:t>
            </a:r>
            <a:endParaRPr sz="3400" u="sng"/>
          </a:p>
          <a:p>
            <a:pPr marL="0" lvl="0" indent="0" algn="l" rtl="0">
              <a:lnSpc>
                <a:spcPct val="100000"/>
              </a:lnSpc>
              <a:spcBef>
                <a:spcPts val="1200"/>
              </a:spcBef>
              <a:spcAft>
                <a:spcPts val="0"/>
              </a:spcAft>
              <a:buNone/>
            </a:pPr>
            <a:r>
              <a:rPr lang="en" sz="3400"/>
              <a:t>select TBA.ADDRESS, Round(SUM(TBA.TIME_USAGE)/(60*60*24)) AS "Time Used in Days"</a:t>
            </a:r>
            <a:endParaRPr sz="3400"/>
          </a:p>
          <a:p>
            <a:pPr marL="0" lvl="0" indent="0" algn="l" rtl="0">
              <a:lnSpc>
                <a:spcPct val="100000"/>
              </a:lnSpc>
              <a:spcBef>
                <a:spcPts val="1200"/>
              </a:spcBef>
              <a:spcAft>
                <a:spcPts val="0"/>
              </a:spcAft>
              <a:buNone/>
            </a:pPr>
            <a:r>
              <a:rPr lang="en" sz="3400"/>
              <a:t>from</a:t>
            </a:r>
            <a:endParaRPr sz="3400"/>
          </a:p>
          <a:p>
            <a:pPr marL="0" lvl="0" indent="0" algn="l" rtl="0">
              <a:lnSpc>
                <a:spcPct val="100000"/>
              </a:lnSpc>
              <a:spcBef>
                <a:spcPts val="1200"/>
              </a:spcBef>
              <a:spcAft>
                <a:spcPts val="0"/>
              </a:spcAft>
              <a:buNone/>
            </a:pPr>
            <a:r>
              <a:rPr lang="en" sz="3400"/>
              <a:t>(</a:t>
            </a:r>
            <a:endParaRPr sz="3400"/>
          </a:p>
          <a:p>
            <a:pPr marL="0" lvl="0" indent="0" algn="l" rtl="0">
              <a:lnSpc>
                <a:spcPct val="100000"/>
              </a:lnSpc>
              <a:spcBef>
                <a:spcPts val="1200"/>
              </a:spcBef>
              <a:spcAft>
                <a:spcPts val="0"/>
              </a:spcAft>
              <a:buNone/>
            </a:pPr>
            <a:r>
              <a:rPr lang="en" sz="3400"/>
              <a:t>select cb.address, round((to_date(to_char(TIME_OUT, 'yy-mm-dd hh:mi:ss'), 'yy-mm-dd hh:mi:ss') -to_date(to_char(TIME_IN, 'yy-mm-dd hh:mi:ss'), 'yy-mm-dd hh:mi:ss'))*24*60*60) AS "TIME_USAGE"</a:t>
            </a:r>
            <a:endParaRPr sz="3400"/>
          </a:p>
          <a:p>
            <a:pPr marL="0" lvl="0" indent="0" algn="l" rtl="0">
              <a:lnSpc>
                <a:spcPct val="100000"/>
              </a:lnSpc>
              <a:spcBef>
                <a:spcPts val="1200"/>
              </a:spcBef>
              <a:spcAft>
                <a:spcPts val="0"/>
              </a:spcAft>
              <a:buNone/>
            </a:pPr>
            <a:r>
              <a:rPr lang="en" sz="3400"/>
              <a:t>from JFK_ROOM_USAGE rm_usg JOIN JFK_ROOMS rm</a:t>
            </a:r>
            <a:endParaRPr sz="3400"/>
          </a:p>
          <a:p>
            <a:pPr marL="0" lvl="0" indent="0" algn="l" rtl="0">
              <a:lnSpc>
                <a:spcPct val="100000"/>
              </a:lnSpc>
              <a:spcBef>
                <a:spcPts val="1200"/>
              </a:spcBef>
              <a:spcAft>
                <a:spcPts val="0"/>
              </a:spcAft>
              <a:buNone/>
            </a:pPr>
            <a:r>
              <a:rPr lang="en" sz="3400"/>
              <a:t>ON rm_usg.room_id = rm.room_id</a:t>
            </a:r>
            <a:endParaRPr sz="3400"/>
          </a:p>
          <a:p>
            <a:pPr marL="0" lvl="0" indent="0" algn="l" rtl="0">
              <a:lnSpc>
                <a:spcPct val="100000"/>
              </a:lnSpc>
              <a:spcBef>
                <a:spcPts val="1200"/>
              </a:spcBef>
              <a:spcAft>
                <a:spcPts val="0"/>
              </a:spcAft>
              <a:buNone/>
            </a:pPr>
            <a:r>
              <a:rPr lang="en" sz="3400"/>
              <a:t>JOIN JFK_CABINET cb</a:t>
            </a:r>
            <a:endParaRPr sz="3400"/>
          </a:p>
          <a:p>
            <a:pPr marL="0" lvl="0" indent="0" algn="l" rtl="0">
              <a:lnSpc>
                <a:spcPct val="100000"/>
              </a:lnSpc>
              <a:spcBef>
                <a:spcPts val="1200"/>
              </a:spcBef>
              <a:spcAft>
                <a:spcPts val="0"/>
              </a:spcAft>
              <a:buNone/>
            </a:pPr>
            <a:r>
              <a:rPr lang="en" sz="3400"/>
              <a:t>ON rm.cabinet_id = cb.cabinet_id</a:t>
            </a:r>
            <a:endParaRPr sz="3400"/>
          </a:p>
          <a:p>
            <a:pPr marL="0" lvl="0" indent="0" algn="l" rtl="0">
              <a:lnSpc>
                <a:spcPct val="100000"/>
              </a:lnSpc>
              <a:spcBef>
                <a:spcPts val="1200"/>
              </a:spcBef>
              <a:spcAft>
                <a:spcPts val="0"/>
              </a:spcAft>
              <a:buNone/>
            </a:pPr>
            <a:r>
              <a:rPr lang="en" sz="3400"/>
              <a:t>) TBA</a:t>
            </a:r>
            <a:endParaRPr sz="3400"/>
          </a:p>
          <a:p>
            <a:pPr marL="0" lvl="0" indent="0" algn="l" rtl="0">
              <a:lnSpc>
                <a:spcPct val="100000"/>
              </a:lnSpc>
              <a:spcBef>
                <a:spcPts val="1200"/>
              </a:spcBef>
              <a:spcAft>
                <a:spcPts val="0"/>
              </a:spcAft>
              <a:buNone/>
            </a:pPr>
            <a:r>
              <a:rPr lang="en" sz="3400"/>
              <a:t>GROUP BY TBA.ADDRESS</a:t>
            </a:r>
            <a:endParaRPr sz="3400"/>
          </a:p>
          <a:p>
            <a:pPr marL="0" lvl="0" indent="0" algn="l" rtl="0">
              <a:lnSpc>
                <a:spcPct val="100000"/>
              </a:lnSpc>
              <a:spcBef>
                <a:spcPts val="1200"/>
              </a:spcBef>
              <a:spcAft>
                <a:spcPts val="0"/>
              </a:spcAft>
              <a:buNone/>
            </a:pPr>
            <a:r>
              <a:rPr lang="en" sz="3400"/>
              <a:t>ORDER BY 2 DESC;</a:t>
            </a:r>
            <a:endParaRPr sz="34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67" name="Google Shape;167;p25"/>
          <p:cNvPicPr preferRelativeResize="0"/>
          <p:nvPr/>
        </p:nvPicPr>
        <p:blipFill>
          <a:blip r:embed="rId3">
            <a:alphaModFix/>
          </a:blip>
          <a:stretch>
            <a:fillRect/>
          </a:stretch>
        </p:blipFill>
        <p:spPr>
          <a:xfrm>
            <a:off x="372050" y="2811550"/>
            <a:ext cx="2239050" cy="907400"/>
          </a:xfrm>
          <a:prstGeom prst="rect">
            <a:avLst/>
          </a:prstGeom>
          <a:noFill/>
          <a:ln>
            <a:noFill/>
          </a:ln>
        </p:spPr>
      </p:pic>
      <p:sp>
        <p:nvSpPr>
          <p:cNvPr id="168" name="Google Shape;16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29C4F-2A1A-1642-87D9-EF634952B3DB}"/>
              </a:ext>
            </a:extLst>
          </p:cNvPr>
          <p:cNvSpPr>
            <a:spLocks noGrp="1"/>
          </p:cNvSpPr>
          <p:nvPr>
            <p:ph type="title"/>
          </p:nvPr>
        </p:nvSpPr>
        <p:spPr>
          <a:xfrm>
            <a:off x="1875324" y="1953784"/>
            <a:ext cx="3007572" cy="1338055"/>
          </a:xfrm>
        </p:spPr>
        <p:txBody>
          <a:bodyPr>
            <a:normAutofit/>
          </a:bodyPr>
          <a:lstStyle/>
          <a:p>
            <a:r>
              <a:rPr kumimoji="1" lang="en-US" altLang="zh-CN" sz="4800" dirty="0"/>
              <a:t>THANKS!</a:t>
            </a:r>
            <a:endParaRPr kumimoji="1" lang="zh-CN" altLang="en-US" sz="4800" dirty="0"/>
          </a:p>
        </p:txBody>
      </p:sp>
      <p:sp>
        <p:nvSpPr>
          <p:cNvPr id="4" name="灯片编号占位符 3">
            <a:extLst>
              <a:ext uri="{FF2B5EF4-FFF2-40B4-BE49-F238E27FC236}">
                <a16:creationId xmlns:a16="http://schemas.microsoft.com/office/drawing/2014/main" id="{AC589B7F-B94B-6641-B66C-D477C6A743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9139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74" name="Google Shape;74;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Company Background</a:t>
            </a:r>
            <a:endParaRPr/>
          </a:p>
          <a:p>
            <a:pPr marL="0" lvl="0" indent="0" algn="l" rtl="0">
              <a:spcBef>
                <a:spcPts val="1200"/>
              </a:spcBef>
              <a:spcAft>
                <a:spcPts val="0"/>
              </a:spcAft>
              <a:buNone/>
            </a:pPr>
            <a:r>
              <a:rPr lang="en"/>
              <a:t>Business Overview</a:t>
            </a:r>
            <a:endParaRPr/>
          </a:p>
          <a:p>
            <a:pPr marL="0" lvl="0" indent="0" algn="l" rtl="0">
              <a:spcBef>
                <a:spcPts val="1200"/>
              </a:spcBef>
              <a:spcAft>
                <a:spcPts val="0"/>
              </a:spcAft>
              <a:buNone/>
            </a:pPr>
            <a:r>
              <a:rPr lang="en"/>
              <a:t>Data Model Design/ERD</a:t>
            </a:r>
            <a:endParaRPr/>
          </a:p>
          <a:p>
            <a:pPr marL="0" lvl="0" indent="0" algn="l" rtl="0">
              <a:spcBef>
                <a:spcPts val="1200"/>
              </a:spcBef>
              <a:spcAft>
                <a:spcPts val="0"/>
              </a:spcAft>
              <a:buNone/>
            </a:pPr>
            <a:r>
              <a:rPr lang="en"/>
              <a:t>Database Creation</a:t>
            </a:r>
            <a:endParaRPr/>
          </a:p>
          <a:p>
            <a:pPr marL="0" lvl="0" indent="0" algn="l" rtl="0">
              <a:spcBef>
                <a:spcPts val="1200"/>
              </a:spcBef>
              <a:spcAft>
                <a:spcPts val="0"/>
              </a:spcAft>
              <a:buNone/>
            </a:pPr>
            <a:r>
              <a:rPr lang="en"/>
              <a:t>Report Examples</a:t>
            </a:r>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COMPANY BACKGROUND</a:t>
            </a:r>
            <a:endParaRPr/>
          </a:p>
        </p:txBody>
      </p:sp>
      <p:sp>
        <p:nvSpPr>
          <p:cNvPr id="81" name="Google Shape;81;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1、The "Express Management Terminal" designed for property companies, community owners, courier companies, industry users, and e-commerce companies focuses on smart courier services, which is convenient and fast.</a:t>
            </a:r>
            <a:endParaRPr/>
          </a:p>
          <a:p>
            <a:pPr marL="0" lvl="0" indent="0" algn="l" rtl="0">
              <a:spcBef>
                <a:spcPts val="1200"/>
              </a:spcBef>
              <a:spcAft>
                <a:spcPts val="0"/>
              </a:spcAft>
              <a:buNone/>
            </a:pPr>
            <a:r>
              <a:rPr lang="en"/>
              <a:t>2、JFK Express Delivery System is a unified online management system customized by Fengchao Technology for enterprises, industrial park management offices, community property management offices, etc. It provides a common delivery solution of cabinet + point + person to solve single delivery. The high labor cost of collection management and other issues.</a:t>
            </a:r>
            <a:endParaRPr/>
          </a:p>
          <a:p>
            <a:pPr marL="0" lvl="0" indent="0" algn="l" rtl="0">
              <a:spcBef>
                <a:spcPts val="1200"/>
              </a:spcBef>
              <a:spcAft>
                <a:spcPts val="1200"/>
              </a:spcAft>
              <a:buNone/>
            </a:pPr>
            <a:endParaRPr/>
          </a:p>
        </p:txBody>
      </p:sp>
      <p:sp>
        <p:nvSpPr>
          <p:cNvPr id="82" name="Google Shape;8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83" name="Google Shape;83;p15"/>
          <p:cNvPicPr preferRelativeResize="0"/>
          <p:nvPr/>
        </p:nvPicPr>
        <p:blipFill>
          <a:blip r:embed="rId3">
            <a:alphaModFix/>
          </a:blip>
          <a:stretch>
            <a:fillRect/>
          </a:stretch>
        </p:blipFill>
        <p:spPr>
          <a:xfrm>
            <a:off x="6655925" y="-198300"/>
            <a:ext cx="1574426" cy="1574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OVERVIEW-Pain Points and Enablers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9" name="Google Shape;89;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0" name="Google Shape;90;p16"/>
          <p:cNvPicPr preferRelativeResize="0"/>
          <p:nvPr/>
        </p:nvPicPr>
        <p:blipFill>
          <a:blip r:embed="rId3">
            <a:alphaModFix/>
          </a:blip>
          <a:stretch>
            <a:fillRect/>
          </a:stretch>
        </p:blipFill>
        <p:spPr>
          <a:xfrm>
            <a:off x="311700" y="1266319"/>
            <a:ext cx="2308250" cy="1394150"/>
          </a:xfrm>
          <a:prstGeom prst="rect">
            <a:avLst/>
          </a:prstGeom>
          <a:noFill/>
          <a:ln>
            <a:noFill/>
          </a:ln>
        </p:spPr>
      </p:pic>
      <p:pic>
        <p:nvPicPr>
          <p:cNvPr id="91" name="Google Shape;91;p16"/>
          <p:cNvPicPr preferRelativeResize="0"/>
          <p:nvPr/>
        </p:nvPicPr>
        <p:blipFill>
          <a:blip r:embed="rId4">
            <a:alphaModFix/>
          </a:blip>
          <a:stretch>
            <a:fillRect/>
          </a:stretch>
        </p:blipFill>
        <p:spPr>
          <a:xfrm>
            <a:off x="3417875" y="1266312"/>
            <a:ext cx="2308250" cy="1394163"/>
          </a:xfrm>
          <a:prstGeom prst="rect">
            <a:avLst/>
          </a:prstGeom>
          <a:noFill/>
          <a:ln>
            <a:noFill/>
          </a:ln>
        </p:spPr>
      </p:pic>
      <p:pic>
        <p:nvPicPr>
          <p:cNvPr id="92" name="Google Shape;92;p16"/>
          <p:cNvPicPr preferRelativeResize="0"/>
          <p:nvPr/>
        </p:nvPicPr>
        <p:blipFill>
          <a:blip r:embed="rId5">
            <a:alphaModFix/>
          </a:blip>
          <a:stretch>
            <a:fillRect/>
          </a:stretch>
        </p:blipFill>
        <p:spPr>
          <a:xfrm>
            <a:off x="311700" y="3056925"/>
            <a:ext cx="8520601" cy="1433650"/>
          </a:xfrm>
          <a:prstGeom prst="rect">
            <a:avLst/>
          </a:prstGeom>
          <a:noFill/>
          <a:ln>
            <a:noFill/>
          </a:ln>
        </p:spPr>
      </p:pic>
      <p:pic>
        <p:nvPicPr>
          <p:cNvPr id="93" name="Google Shape;93;p16"/>
          <p:cNvPicPr preferRelativeResize="0"/>
          <p:nvPr/>
        </p:nvPicPr>
        <p:blipFill>
          <a:blip r:embed="rId6">
            <a:alphaModFix/>
          </a:blip>
          <a:stretch>
            <a:fillRect/>
          </a:stretch>
        </p:blipFill>
        <p:spPr>
          <a:xfrm>
            <a:off x="6626050" y="1226350"/>
            <a:ext cx="2206250" cy="1474075"/>
          </a:xfrm>
          <a:prstGeom prst="rect">
            <a:avLst/>
          </a:prstGeom>
          <a:noFill/>
          <a:ln>
            <a:noFill/>
          </a:ln>
        </p:spPr>
      </p:pic>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OVERVIEW-Process Flow “As is”</a:t>
            </a:r>
            <a:endParaRPr/>
          </a:p>
        </p:txBody>
      </p:sp>
      <p:sp>
        <p:nvSpPr>
          <p:cNvPr id="100" name="Google Shape;100;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02" name="Google Shape;102;p17"/>
          <p:cNvPicPr preferRelativeResize="0"/>
          <p:nvPr/>
        </p:nvPicPr>
        <p:blipFill>
          <a:blip r:embed="rId3">
            <a:alphaModFix/>
          </a:blip>
          <a:stretch>
            <a:fillRect/>
          </a:stretch>
        </p:blipFill>
        <p:spPr>
          <a:xfrm>
            <a:off x="544388" y="1015525"/>
            <a:ext cx="8055226" cy="4127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OVERVIEW-Process Flow “To be”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 name="Google Shape;108;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9" name="Google Shape;10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10" name="Google Shape;110;p18"/>
          <p:cNvPicPr preferRelativeResize="0"/>
          <p:nvPr/>
        </p:nvPicPr>
        <p:blipFill>
          <a:blip r:embed="rId3">
            <a:alphaModFix/>
          </a:blip>
          <a:stretch>
            <a:fillRect/>
          </a:stretch>
        </p:blipFill>
        <p:spPr>
          <a:xfrm>
            <a:off x="311700" y="1050149"/>
            <a:ext cx="8520599" cy="38563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OVERVIEW-Future State Process Benefits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6" name="Google Shape;116;p19"/>
          <p:cNvSpPr txBox="1">
            <a:spLocks noGrp="1"/>
          </p:cNvSpPr>
          <p:nvPr>
            <p:ph type="body" idx="1"/>
          </p:nvPr>
        </p:nvSpPr>
        <p:spPr>
          <a:xfrm>
            <a:off x="311700" y="1085300"/>
            <a:ext cx="8520600" cy="3702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275"/>
              <a:buNone/>
            </a:pPr>
            <a:r>
              <a:rPr lang="en" sz="1300" b="1">
                <a:solidFill>
                  <a:srgbClr val="000000"/>
                </a:solidFill>
                <a:latin typeface="Times New Roman"/>
                <a:ea typeface="Times New Roman"/>
                <a:cs typeface="Times New Roman"/>
                <a:sym typeface="Times New Roman"/>
              </a:rPr>
              <a:t>Perfect fusion of multiple functions</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1</a:t>
            </a:r>
            <a:r>
              <a:rPr lang="en" sz="1300" b="1">
                <a:solidFill>
                  <a:srgbClr val="000000"/>
                </a:solidFill>
                <a:latin typeface="Arial"/>
                <a:ea typeface="Arial"/>
                <a:cs typeface="Arial"/>
                <a:sym typeface="Arial"/>
              </a:rPr>
              <a:t>、</a:t>
            </a:r>
            <a:r>
              <a:rPr lang="en" sz="1300" b="1">
                <a:solidFill>
                  <a:srgbClr val="000000"/>
                </a:solidFill>
                <a:latin typeface="Times New Roman"/>
                <a:ea typeface="Times New Roman"/>
                <a:cs typeface="Times New Roman"/>
                <a:sym typeface="Times New Roman"/>
              </a:rPr>
              <a:t>For consumers and users</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Multi-channel, diversified express delivery</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Multiple payment methods</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2</a:t>
            </a:r>
            <a:r>
              <a:rPr lang="en" sz="1300" b="1">
                <a:solidFill>
                  <a:srgbClr val="000000"/>
                </a:solidFill>
                <a:latin typeface="Arial"/>
                <a:ea typeface="Arial"/>
                <a:cs typeface="Arial"/>
                <a:sym typeface="Arial"/>
              </a:rPr>
              <a:t>、</a:t>
            </a:r>
            <a:r>
              <a:rPr lang="en" sz="1300" b="1">
                <a:solidFill>
                  <a:srgbClr val="000000"/>
                </a:solidFill>
                <a:latin typeface="Times New Roman"/>
                <a:ea typeface="Times New Roman"/>
                <a:cs typeface="Times New Roman"/>
                <a:sym typeface="Times New Roman"/>
              </a:rPr>
              <a:t>For express service station (express cabinet)</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Unified and precise management Online payment</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Order printing</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Accurate and clear reconciliation and settlement</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3</a:t>
            </a:r>
            <a:r>
              <a:rPr lang="en" sz="1300" b="1">
                <a:solidFill>
                  <a:srgbClr val="000000"/>
                </a:solidFill>
                <a:latin typeface="Arial"/>
                <a:ea typeface="Arial"/>
                <a:cs typeface="Arial"/>
                <a:sym typeface="Arial"/>
              </a:rPr>
              <a:t>、</a:t>
            </a:r>
            <a:r>
              <a:rPr lang="en" sz="1300" b="1">
                <a:solidFill>
                  <a:srgbClr val="000000"/>
                </a:solidFill>
                <a:latin typeface="Times New Roman"/>
                <a:ea typeface="Times New Roman"/>
                <a:cs typeface="Times New Roman"/>
                <a:sym typeface="Times New Roman"/>
              </a:rPr>
              <a:t>For courier system</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SzPts val="275"/>
              <a:buNone/>
            </a:pPr>
            <a:r>
              <a:rPr lang="en" sz="1300" b="1">
                <a:solidFill>
                  <a:srgbClr val="000000"/>
                </a:solidFill>
                <a:latin typeface="Times New Roman"/>
                <a:ea typeface="Times New Roman"/>
                <a:cs typeface="Times New Roman"/>
                <a:sym typeface="Times New Roman"/>
              </a:rPr>
              <a:t>  Hardware support and stable operation</a:t>
            </a:r>
            <a:endParaRPr sz="130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275"/>
              <a:buNone/>
            </a:pPr>
            <a:endParaRPr sz="450"/>
          </a:p>
        </p:txBody>
      </p:sp>
      <p:sp>
        <p:nvSpPr>
          <p:cNvPr id="117" name="Google Shape;11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4700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RULE &amp; ERD</a:t>
            </a:r>
            <a:endParaRPr/>
          </a:p>
        </p:txBody>
      </p:sp>
      <p:sp>
        <p:nvSpPr>
          <p:cNvPr id="123" name="Google Shape;123;p20"/>
          <p:cNvSpPr txBox="1">
            <a:spLocks noGrp="1"/>
          </p:cNvSpPr>
          <p:nvPr>
            <p:ph type="body" idx="1"/>
          </p:nvPr>
        </p:nvSpPr>
        <p:spPr>
          <a:xfrm>
            <a:off x="311700" y="1272575"/>
            <a:ext cx="4320000" cy="33027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
              <a:t>For the new business process, JFK company needs to track the information of every usage of their cabinets to help them control and monitor the process.</a:t>
            </a:r>
            <a:endParaRPr/>
          </a:p>
          <a:p>
            <a:pPr marL="0" lvl="0" indent="0" algn="l" rtl="0">
              <a:spcBef>
                <a:spcPts val="1200"/>
              </a:spcBef>
              <a:spcAft>
                <a:spcPts val="0"/>
              </a:spcAft>
              <a:buNone/>
            </a:pPr>
            <a:r>
              <a:rPr lang="en"/>
              <a:t>Every time the the cabinet was used by a delivery man under the cooperative delivery company. The JFK company needs to record all the related information like the delivery man’s information, the client’s(pick up person) information and etc.</a:t>
            </a:r>
            <a:endParaRPr/>
          </a:p>
          <a:p>
            <a:pPr marL="0" lvl="0" indent="0" algn="l" rtl="0">
              <a:spcBef>
                <a:spcPts val="1200"/>
              </a:spcBef>
              <a:spcAft>
                <a:spcPts val="1200"/>
              </a:spcAft>
              <a:buNone/>
            </a:pPr>
            <a:r>
              <a:rPr lang="en"/>
              <a:t>Also the JFK company needs to send the pick up code to the clients, so they also need to know if the client has signed up their account.</a:t>
            </a:r>
            <a:endParaRPr/>
          </a:p>
        </p:txBody>
      </p:sp>
      <p:pic>
        <p:nvPicPr>
          <p:cNvPr id="124" name="Google Shape;124;p20" descr="图示&#10;&#10;描述已自动生成"/>
          <p:cNvPicPr preferRelativeResize="0"/>
          <p:nvPr/>
        </p:nvPicPr>
        <p:blipFill>
          <a:blip r:embed="rId3">
            <a:alphaModFix/>
          </a:blip>
          <a:stretch>
            <a:fillRect/>
          </a:stretch>
        </p:blipFill>
        <p:spPr>
          <a:xfrm>
            <a:off x="5008775" y="40025"/>
            <a:ext cx="2968651" cy="4936451"/>
          </a:xfrm>
          <a:prstGeom prst="rect">
            <a:avLst/>
          </a:prstGeom>
          <a:noFill/>
          <a:ln>
            <a:noFill/>
          </a:ln>
        </p:spPr>
      </p:pic>
      <p:sp>
        <p:nvSpPr>
          <p:cNvPr id="125" name="Google Shape;12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CREATION</a:t>
            </a:r>
            <a:endParaRPr/>
          </a:p>
        </p:txBody>
      </p:sp>
      <p:sp>
        <p:nvSpPr>
          <p:cNvPr id="131" name="Google Shape;131;p21"/>
          <p:cNvSpPr txBox="1">
            <a:spLocks noGrp="1"/>
          </p:cNvSpPr>
          <p:nvPr>
            <p:ph type="body" idx="1"/>
          </p:nvPr>
        </p:nvSpPr>
        <p:spPr>
          <a:xfrm>
            <a:off x="311700" y="1214475"/>
            <a:ext cx="4320000" cy="33027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Char char="●"/>
            </a:pPr>
            <a:r>
              <a:rPr lang="en"/>
              <a:t>Create nine different tables</a:t>
            </a:r>
            <a:endParaRPr/>
          </a:p>
          <a:p>
            <a:pPr marL="457200" marR="0" lvl="0" indent="-342900" algn="l" rtl="0">
              <a:lnSpc>
                <a:spcPct val="115000"/>
              </a:lnSpc>
              <a:spcBef>
                <a:spcPts val="0"/>
              </a:spcBef>
              <a:spcAft>
                <a:spcPts val="0"/>
              </a:spcAft>
              <a:buSzPts val="1800"/>
              <a:buChar char="●"/>
            </a:pPr>
            <a:r>
              <a:rPr lang="en"/>
              <a:t>Define different columns for tables </a:t>
            </a:r>
            <a:endParaRPr/>
          </a:p>
          <a:p>
            <a:pPr marL="457200" marR="0" lvl="0" indent="-342900" algn="l" rtl="0">
              <a:lnSpc>
                <a:spcPct val="115000"/>
              </a:lnSpc>
              <a:spcBef>
                <a:spcPts val="0"/>
              </a:spcBef>
              <a:spcAft>
                <a:spcPts val="0"/>
              </a:spcAft>
              <a:buSzPts val="1800"/>
              <a:buChar char="●"/>
            </a:pPr>
            <a:r>
              <a:rPr lang="en"/>
              <a:t>Add PKs and FKs for these tables</a:t>
            </a:r>
            <a:endParaRPr/>
          </a:p>
          <a:p>
            <a:pPr marL="0" marR="0" lvl="0" indent="0" algn="l" rtl="0">
              <a:lnSpc>
                <a:spcPct val="115000"/>
              </a:lnSpc>
              <a:spcBef>
                <a:spcPts val="1200"/>
              </a:spcBef>
              <a:spcAft>
                <a:spcPts val="1200"/>
              </a:spcAft>
              <a:buNone/>
            </a:pPr>
            <a:endParaRPr/>
          </a:p>
        </p:txBody>
      </p:sp>
      <p:pic>
        <p:nvPicPr>
          <p:cNvPr id="132" name="Google Shape;132;p21"/>
          <p:cNvPicPr preferRelativeResize="0"/>
          <p:nvPr/>
        </p:nvPicPr>
        <p:blipFill>
          <a:blip r:embed="rId3">
            <a:alphaModFix/>
          </a:blip>
          <a:stretch>
            <a:fillRect/>
          </a:stretch>
        </p:blipFill>
        <p:spPr>
          <a:xfrm>
            <a:off x="4777000" y="1349550"/>
            <a:ext cx="4201675" cy="2444400"/>
          </a:xfrm>
          <a:prstGeom prst="rect">
            <a:avLst/>
          </a:prstGeom>
          <a:noFill/>
          <a:ln>
            <a:noFill/>
          </a:ln>
        </p:spPr>
      </p:pic>
      <p:sp>
        <p:nvSpPr>
          <p:cNvPr id="133" name="Google Shape;13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859</Words>
  <Application>Microsoft Macintosh PowerPoint</Application>
  <PresentationFormat>全屏显示(16:9)</PresentationFormat>
  <Paragraphs>100</Paragraphs>
  <Slides>14</Slides>
  <Notes>13</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Arial</vt:lpstr>
      <vt:lpstr>Open Sans</vt:lpstr>
      <vt:lpstr>PT Sans Narrow</vt:lpstr>
      <vt:lpstr>Times New Roman</vt:lpstr>
      <vt:lpstr>Tropic</vt:lpstr>
      <vt:lpstr>JFK Courier Service Company</vt:lpstr>
      <vt:lpstr>AGENDA</vt:lpstr>
      <vt:lpstr>COMPANY BACKGROUND</vt:lpstr>
      <vt:lpstr>BUSINESS OVERVIEW-Pain Points and Enablers  </vt:lpstr>
      <vt:lpstr>BUSINESS OVERVIEW-Process Flow “As is”</vt:lpstr>
      <vt:lpstr>BUSINESS OVERVIEW-Process Flow “To be”  </vt:lpstr>
      <vt:lpstr>BUSINESS OVERVIEW-Future State Process Benefits    </vt:lpstr>
      <vt:lpstr>BUSINESS RULE &amp; ERD</vt:lpstr>
      <vt:lpstr>DATABASE CREATION</vt:lpstr>
      <vt:lpstr>DATABASE CREATION </vt:lpstr>
      <vt:lpstr>DEMO VIDEO</vt:lpstr>
      <vt:lpstr>REPORTS SUMMARIES/EXAMPLES</vt:lpstr>
      <vt:lpstr>REPORTS SUMMARIES/EXAMPLES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JFK Courier Service Company</dc:title>
  <cp:lastModifiedBy>zm10111213@gmail.com</cp:lastModifiedBy>
  <cp:revision>1</cp:revision>
  <dcterms:modified xsi:type="dcterms:W3CDTF">2021-12-09T21:25:30Z</dcterms:modified>
</cp:coreProperties>
</file>